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203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higa-irc.go.jp/info/news/2026ippankoukai"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28567" y="359460"/>
            <a:ext cx="5702540" cy="400110"/>
          </a:xfrm>
          <a:prstGeom prst="rect">
            <a:avLst/>
          </a:prstGeom>
          <a:noFill/>
        </p:spPr>
        <p:txBody>
          <a:bodyPr wrap="square">
            <a:spAutoFit/>
          </a:bodyPr>
          <a:lstStyle/>
          <a:p>
            <a:pPr algn="ctr">
              <a:defRPr sz="1400" b="1">
                <a:solidFill>
                  <a:srgbClr val="004E92"/>
                </a:solidFill>
              </a:defRPr>
            </a:pPr>
            <a:r>
              <a:rPr lang="en-US" altLang="ja-JP" sz="20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rPr>
              <a:t>2026</a:t>
            </a:r>
            <a:r>
              <a:rPr sz="20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rPr>
              <a:t>滋賀県南部産業技術共創センター</a:t>
            </a:r>
            <a:r>
              <a:rPr lang="ja-JP" altLang="en-US" sz="20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rPr>
              <a:t>一般公開</a:t>
            </a:r>
            <a:endParaRPr sz="2000" dirty="0">
              <a:solidFill>
                <a:schemeClr val="tx1">
                  <a:lumMod val="95000"/>
                  <a:lumOff val="5000"/>
                </a:schemeClr>
              </a:solidFill>
              <a:latin typeface="HG創英角ﾎﾟｯﾌﾟ体" panose="040B0A09000000000000" pitchFamily="49" charset="-128"/>
              <a:ea typeface="HG創英角ﾎﾟｯﾌﾟ体" panose="040B0A09000000000000" pitchFamily="49" charset="-128"/>
            </a:endParaRPr>
          </a:p>
        </p:txBody>
      </p:sp>
      <p:sp>
        <p:nvSpPr>
          <p:cNvPr id="6" name="Rectangle 5"/>
          <p:cNvSpPr/>
          <p:nvPr/>
        </p:nvSpPr>
        <p:spPr>
          <a:xfrm>
            <a:off x="540000" y="803625"/>
            <a:ext cx="6480000" cy="360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6"/>
          <p:cNvSpPr/>
          <p:nvPr/>
        </p:nvSpPr>
        <p:spPr>
          <a:xfrm rot="21400056">
            <a:off x="548325" y="939159"/>
            <a:ext cx="1620000" cy="288000"/>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300" b="1">
                <a:solidFill>
                  <a:srgbClr val="004E92"/>
                </a:solidFill>
              </a:defRPr>
            </a:pPr>
            <a:r>
              <a:rPr sz="1400" dirty="0" err="1">
                <a:solidFill>
                  <a:schemeClr val="tx1"/>
                </a:solidFill>
                <a:latin typeface="BIZ UDゴシック" panose="020B0400000000000000" pitchFamily="49" charset="-128"/>
                <a:ea typeface="BIZ UDゴシック" panose="020B0400000000000000" pitchFamily="49" charset="-128"/>
              </a:rPr>
              <a:t>親子で楽しむ</a:t>
            </a:r>
            <a:r>
              <a:rPr sz="1400" dirty="0">
                <a:solidFill>
                  <a:schemeClr val="tx1"/>
                </a:solidFill>
                <a:latin typeface="BIZ UDゴシック" panose="020B0400000000000000" pitchFamily="49" charset="-128"/>
                <a:ea typeface="BIZ UDゴシック" panose="020B0400000000000000" pitchFamily="49" charset="-128"/>
              </a:rPr>
              <a:t>！</a:t>
            </a:r>
          </a:p>
        </p:txBody>
      </p:sp>
      <p:sp>
        <p:nvSpPr>
          <p:cNvPr id="8" name="TextBox 7"/>
          <p:cNvSpPr txBox="1"/>
          <p:nvPr/>
        </p:nvSpPr>
        <p:spPr>
          <a:xfrm>
            <a:off x="441586" y="1188000"/>
            <a:ext cx="6676828" cy="523220"/>
          </a:xfrm>
          <a:prstGeom prst="rect">
            <a:avLst/>
          </a:prstGeom>
          <a:noFill/>
        </p:spPr>
        <p:txBody>
          <a:bodyPr wrap="none">
            <a:spAutoFit/>
          </a:bodyPr>
          <a:lstStyle/>
          <a:p>
            <a:pPr algn="ctr">
              <a:defRPr sz="2800" b="1">
                <a:solidFill>
                  <a:srgbClr val="004E92"/>
                </a:solidFill>
              </a:defRPr>
            </a:pPr>
            <a:r>
              <a:rPr dirty="0" err="1">
                <a:solidFill>
                  <a:schemeClr val="tx1">
                    <a:lumMod val="95000"/>
                    <a:lumOff val="5000"/>
                  </a:schemeClr>
                </a:solidFill>
              </a:rPr>
              <a:t>わくわく工作教室＆センター見学ツア</a:t>
            </a:r>
            <a:r>
              <a:rPr dirty="0">
                <a:solidFill>
                  <a:schemeClr val="tx1">
                    <a:lumMod val="95000"/>
                    <a:lumOff val="5000"/>
                  </a:schemeClr>
                </a:solidFill>
              </a:rPr>
              <a:t>ー</a:t>
            </a:r>
          </a:p>
        </p:txBody>
      </p:sp>
      <p:sp>
        <p:nvSpPr>
          <p:cNvPr id="9" name="Rectangle 8"/>
          <p:cNvSpPr/>
          <p:nvPr/>
        </p:nvSpPr>
        <p:spPr>
          <a:xfrm>
            <a:off x="557998" y="1684736"/>
            <a:ext cx="6480000" cy="36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10"/>
          <p:cNvSpPr/>
          <p:nvPr/>
        </p:nvSpPr>
        <p:spPr>
          <a:xfrm>
            <a:off x="540000" y="2808000"/>
            <a:ext cx="3131999" cy="4031999"/>
          </a:xfrm>
          <a:prstGeom prst="roundRect">
            <a:avLst/>
          </a:prstGeom>
          <a:gradFill flip="none" rotWithShape="1">
            <a:gsLst>
              <a:gs pos="0">
                <a:schemeClr val="tx1"/>
              </a:gs>
              <a:gs pos="23000">
                <a:schemeClr val="bg1"/>
              </a:gs>
              <a:gs pos="22000">
                <a:schemeClr val="tx1"/>
              </a:gs>
              <a:gs pos="100000">
                <a:schemeClr val="bg1"/>
              </a:gs>
            </a:gsLst>
            <a:lin ang="5400000" scaled="1"/>
            <a:tileRect/>
          </a:gra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a:xfrm>
            <a:off x="581163" y="2994470"/>
            <a:ext cx="3312162" cy="77772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100" b="1">
                <a:solidFill>
                  <a:srgbClr val="FFFFFF"/>
                </a:solidFill>
              </a:defRPr>
            </a:pPr>
            <a:r>
              <a:rPr lang="ja-JP" altLang="en-US" sz="1200" dirty="0">
                <a:latin typeface="BIZ UDゴシック" panose="020B0400000000000000" pitchFamily="49" charset="-128"/>
                <a:ea typeface="BIZ UDゴシック" panose="020B0400000000000000" pitchFamily="49" charset="-128"/>
              </a:rPr>
              <a:t>わくわく</a:t>
            </a:r>
            <a:r>
              <a:rPr sz="1200" dirty="0" err="1">
                <a:latin typeface="BIZ UDゴシック" panose="020B0400000000000000" pitchFamily="49" charset="-128"/>
                <a:ea typeface="BIZ UDゴシック" panose="020B0400000000000000" pitchFamily="49" charset="-128"/>
              </a:rPr>
              <a:t>工作教室</a:t>
            </a:r>
            <a:endParaRPr sz="1200" dirty="0">
              <a:latin typeface="BIZ UDゴシック" panose="020B0400000000000000" pitchFamily="49" charset="-128"/>
              <a:ea typeface="BIZ UDゴシック" panose="020B0400000000000000" pitchFamily="49" charset="-128"/>
            </a:endParaRPr>
          </a:p>
          <a:p>
            <a:r>
              <a:rPr sz="1600" dirty="0">
                <a:latin typeface="BIZ UDゴシック" panose="020B0400000000000000" pitchFamily="49" charset="-128"/>
                <a:ea typeface="BIZ UDゴシック" panose="020B0400000000000000" pitchFamily="49" charset="-128"/>
              </a:rPr>
              <a:t>「</a:t>
            </a:r>
            <a:r>
              <a:rPr sz="1600" dirty="0" err="1">
                <a:latin typeface="BIZ UDゴシック" panose="020B0400000000000000" pitchFamily="49" charset="-128"/>
                <a:ea typeface="BIZ UDゴシック" panose="020B0400000000000000" pitchFamily="49" charset="-128"/>
              </a:rPr>
              <a:t>すもうロボットを作ろう</a:t>
            </a:r>
            <a:r>
              <a:rPr sz="1400" dirty="0">
                <a:latin typeface="BIZ UDゴシック" panose="020B0400000000000000" pitchFamily="49" charset="-128"/>
                <a:ea typeface="BIZ UDゴシック" panose="020B0400000000000000" pitchFamily="49" charset="-128"/>
              </a:rPr>
              <a:t>」</a:t>
            </a:r>
          </a:p>
        </p:txBody>
      </p:sp>
      <p:pic>
        <p:nvPicPr>
          <p:cNvPr id="13" name="Picture 12" descr="robot.jpg"/>
          <p:cNvPicPr>
            <a:picLocks noChangeAspect="1"/>
          </p:cNvPicPr>
          <p:nvPr/>
        </p:nvPicPr>
        <p:blipFill>
          <a:blip r:embed="rId2"/>
          <a:stretch>
            <a:fillRect/>
          </a:stretch>
        </p:blipFill>
        <p:spPr>
          <a:xfrm>
            <a:off x="957459" y="3818406"/>
            <a:ext cx="2297080" cy="1512000"/>
          </a:xfrm>
          <a:prstGeom prst="rect">
            <a:avLst/>
          </a:prstGeom>
        </p:spPr>
      </p:pic>
      <p:sp>
        <p:nvSpPr>
          <p:cNvPr id="14" name="TextBox 13"/>
          <p:cNvSpPr txBox="1"/>
          <p:nvPr/>
        </p:nvSpPr>
        <p:spPr>
          <a:xfrm>
            <a:off x="539416" y="5358887"/>
            <a:ext cx="2995434" cy="1223412"/>
          </a:xfrm>
          <a:prstGeom prst="rect">
            <a:avLst/>
          </a:prstGeom>
          <a:noFill/>
        </p:spPr>
        <p:txBody>
          <a:bodyPr wrap="square">
            <a:spAutoFit/>
          </a:bodyPr>
          <a:lstStyle/>
          <a:p>
            <a:pPr>
              <a:defRPr sz="950">
                <a:solidFill>
                  <a:srgbClr val="2B2D42"/>
                </a:solidFill>
              </a:defRPr>
            </a:pPr>
            <a:r>
              <a:rPr lang="ja-JP" altLang="en-US" sz="1050" dirty="0">
                <a:latin typeface="BIZ UDゴシック" panose="020B0400000000000000" pitchFamily="49" charset="-128"/>
                <a:ea typeface="BIZ UDゴシック" panose="020B0400000000000000" pitchFamily="49" charset="-128"/>
              </a:rPr>
              <a:t>　</a:t>
            </a:r>
            <a:r>
              <a:rPr sz="1050" dirty="0" err="1">
                <a:latin typeface="BIZ UDゴシック" panose="020B0400000000000000" pitchFamily="49" charset="-128"/>
                <a:ea typeface="BIZ UDゴシック" panose="020B0400000000000000" pitchFamily="49" charset="-128"/>
              </a:rPr>
              <a:t>モーターとコントローラーで自由自在に動くロボットを作り、参加者間ですもうや陣取りゲームなどで交流します</a:t>
            </a:r>
            <a:r>
              <a:rPr sz="1050" dirty="0">
                <a:latin typeface="BIZ UDゴシック" panose="020B0400000000000000" pitchFamily="49" charset="-128"/>
                <a:ea typeface="BIZ UDゴシック" panose="020B0400000000000000" pitchFamily="49" charset="-128"/>
              </a:rPr>
              <a:t>。</a:t>
            </a:r>
            <a:endParaRPr lang="en-US" sz="1050" dirty="0">
              <a:latin typeface="BIZ UDゴシック" panose="020B0400000000000000" pitchFamily="49" charset="-128"/>
              <a:ea typeface="BIZ UDゴシック" panose="020B0400000000000000" pitchFamily="49" charset="-128"/>
            </a:endParaRPr>
          </a:p>
          <a:p>
            <a:pPr>
              <a:defRPr sz="950">
                <a:solidFill>
                  <a:srgbClr val="2B2D42"/>
                </a:solidFill>
              </a:defRPr>
            </a:pPr>
            <a:endParaRPr lang="en-US" sz="1050" dirty="0">
              <a:latin typeface="BIZ UDゴシック" panose="020B0400000000000000" pitchFamily="49" charset="-128"/>
              <a:ea typeface="BIZ UDゴシック" panose="020B0400000000000000" pitchFamily="49" charset="-128"/>
            </a:endParaRPr>
          </a:p>
          <a:p>
            <a:pPr>
              <a:defRPr sz="950">
                <a:solidFill>
                  <a:srgbClr val="2B2D42"/>
                </a:solidFill>
              </a:defRPr>
            </a:pPr>
            <a:r>
              <a:rPr lang="ja-JP" altLang="en-US" sz="1050" dirty="0">
                <a:latin typeface="BIZ UDゴシック" panose="020B0400000000000000" pitchFamily="49" charset="-128"/>
                <a:ea typeface="BIZ UDゴシック" panose="020B0400000000000000" pitchFamily="49" charset="-128"/>
              </a:rPr>
              <a:t>講師</a:t>
            </a:r>
            <a:endParaRPr lang="en-US" altLang="ja-JP" sz="1050" dirty="0">
              <a:latin typeface="BIZ UDゴシック" panose="020B0400000000000000" pitchFamily="49" charset="-128"/>
              <a:ea typeface="BIZ UDゴシック" panose="020B0400000000000000" pitchFamily="49" charset="-128"/>
            </a:endParaRPr>
          </a:p>
          <a:p>
            <a:pPr>
              <a:defRPr sz="950">
                <a:solidFill>
                  <a:srgbClr val="2B2D42"/>
                </a:solidFill>
              </a:defRPr>
            </a:pPr>
            <a:r>
              <a:rPr lang="ja-JP" altLang="en-US" sz="1050" dirty="0">
                <a:latin typeface="BIZ UDゴシック" panose="020B0400000000000000" pitchFamily="49" charset="-128"/>
                <a:ea typeface="BIZ UDゴシック" panose="020B0400000000000000" pitchFamily="49" charset="-128"/>
              </a:rPr>
              <a:t>　イデア技研株式会社</a:t>
            </a:r>
            <a:endParaRPr lang="en-US" altLang="ja-JP" sz="1050" dirty="0">
              <a:latin typeface="BIZ UDゴシック" panose="020B0400000000000000" pitchFamily="49" charset="-128"/>
              <a:ea typeface="BIZ UDゴシック" panose="020B0400000000000000" pitchFamily="49" charset="-128"/>
            </a:endParaRPr>
          </a:p>
          <a:p>
            <a:pPr>
              <a:defRPr sz="950">
                <a:solidFill>
                  <a:srgbClr val="2B2D42"/>
                </a:solidFill>
              </a:defRPr>
            </a:pPr>
            <a:r>
              <a:rPr lang="ja-JP" altLang="en-US" sz="1050" dirty="0">
                <a:latin typeface="BIZ UDゴシック" panose="020B0400000000000000" pitchFamily="49" charset="-128"/>
                <a:ea typeface="BIZ UDゴシック" panose="020B0400000000000000" pitchFamily="49" charset="-128"/>
              </a:rPr>
              <a:t>　　代表取締役社長　山村 友彦 氏</a:t>
            </a:r>
            <a:endParaRPr sz="1050" dirty="0">
              <a:latin typeface="BIZ UDゴシック" panose="020B0400000000000000" pitchFamily="49" charset="-128"/>
              <a:ea typeface="BIZ UDゴシック" panose="020B0400000000000000" pitchFamily="49" charset="-128"/>
            </a:endParaRPr>
          </a:p>
        </p:txBody>
      </p:sp>
      <p:sp>
        <p:nvSpPr>
          <p:cNvPr id="19" name="Rectangle 18"/>
          <p:cNvSpPr/>
          <p:nvPr/>
        </p:nvSpPr>
        <p:spPr>
          <a:xfrm>
            <a:off x="540000" y="6983999"/>
            <a:ext cx="6578414" cy="3211660"/>
          </a:xfrm>
          <a:prstGeom prst="rect">
            <a:avLst/>
          </a:prstGeom>
          <a:solidFill>
            <a:srgbClr val="FFFFFF"/>
          </a:solidFill>
          <a:ln w="25400">
            <a:solidFill>
              <a:schemeClr val="tx2"/>
            </a:solidFill>
          </a:ln>
        </p:spPr>
        <p:style>
          <a:lnRef idx="1">
            <a:schemeClr val="accent1"/>
          </a:lnRef>
          <a:fillRef idx="3">
            <a:schemeClr val="accent1"/>
          </a:fillRef>
          <a:effectRef idx="2">
            <a:schemeClr val="accent1"/>
          </a:effectRef>
          <a:fontRef idx="minor">
            <a:schemeClr val="lt1"/>
          </a:fontRef>
        </p:style>
        <p:txBody>
          <a:bodyPr rtlCol="0" anchor="t"/>
          <a:lstStyle/>
          <a:p>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defRPr sz="1050" b="1">
                <a:solidFill>
                  <a:srgbClr val="2B2D42"/>
                </a:solidFill>
              </a:defRPr>
            </a:pPr>
            <a:r>
              <a:rPr kumimoji="1" lang="ja-JP" altLang="en-US" sz="1100" b="1" dirty="0">
                <a:solidFill>
                  <a:schemeClr val="tx1"/>
                </a:solidFill>
                <a:latin typeface="BIZ UDゴシック" panose="020B0400000000000000" pitchFamily="49" charset="-128"/>
                <a:ea typeface="BIZ UDゴシック" panose="020B0400000000000000" pitchFamily="49" charset="-128"/>
              </a:rPr>
              <a:t>　　　　　　　令和８年８月５日（水）</a:t>
            </a:r>
            <a:r>
              <a:rPr kumimoji="1" lang="en-US" altLang="ja-JP" sz="1100" b="1" dirty="0">
                <a:solidFill>
                  <a:schemeClr val="tx1"/>
                </a:solidFill>
                <a:latin typeface="BIZ UDゴシック" panose="020B0400000000000000" pitchFamily="49" charset="-128"/>
                <a:ea typeface="BIZ UDゴシック" panose="020B0400000000000000" pitchFamily="49" charset="-128"/>
              </a:rPr>
              <a:t>13:30</a:t>
            </a:r>
            <a:r>
              <a:rPr kumimoji="1" lang="ja-JP" altLang="en-US" sz="1100" b="1" dirty="0">
                <a:solidFill>
                  <a:schemeClr val="tx1"/>
                </a:solidFill>
                <a:latin typeface="BIZ UDゴシック" panose="020B0400000000000000" pitchFamily="49" charset="-128"/>
                <a:ea typeface="BIZ UDゴシック" panose="020B0400000000000000" pitchFamily="49" charset="-128"/>
              </a:rPr>
              <a:t>～</a:t>
            </a:r>
            <a:r>
              <a:rPr kumimoji="1" lang="en-US" altLang="ja-JP" sz="1100" b="1" dirty="0">
                <a:solidFill>
                  <a:schemeClr val="tx1"/>
                </a:solidFill>
                <a:latin typeface="BIZ UDゴシック" panose="020B0400000000000000" pitchFamily="49" charset="-128"/>
                <a:ea typeface="BIZ UDゴシック" panose="020B0400000000000000" pitchFamily="49" charset="-128"/>
              </a:rPr>
              <a:t>16:00</a:t>
            </a:r>
            <a:r>
              <a:rPr kumimoji="1" lang="ja-JP" altLang="en-US" sz="1100" b="1" dirty="0">
                <a:solidFill>
                  <a:schemeClr val="tx1"/>
                </a:solidFill>
                <a:latin typeface="BIZ UDゴシック" panose="020B0400000000000000" pitchFamily="49" charset="-128"/>
                <a:ea typeface="BIZ UDゴシック" panose="020B0400000000000000" pitchFamily="49" charset="-128"/>
              </a:rPr>
              <a:t>（受付</a:t>
            </a:r>
            <a:r>
              <a:rPr kumimoji="1" lang="en-US" altLang="ja-JP" sz="1100" b="1" dirty="0">
                <a:solidFill>
                  <a:schemeClr val="tx1"/>
                </a:solidFill>
                <a:latin typeface="BIZ UDゴシック" panose="020B0400000000000000" pitchFamily="49" charset="-128"/>
                <a:ea typeface="BIZ UDゴシック" panose="020B0400000000000000" pitchFamily="49" charset="-128"/>
              </a:rPr>
              <a:t>13:00</a:t>
            </a:r>
            <a:r>
              <a:rPr kumimoji="1" lang="ja-JP" altLang="en-US" sz="1100" b="1" dirty="0">
                <a:solidFill>
                  <a:schemeClr val="tx1"/>
                </a:solidFill>
                <a:latin typeface="BIZ UDゴシック" panose="020B0400000000000000" pitchFamily="49" charset="-128"/>
                <a:ea typeface="BIZ UDゴシック" panose="020B0400000000000000" pitchFamily="49" charset="-128"/>
              </a:rPr>
              <a:t>～）</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defRPr sz="1050" b="1">
                <a:solidFill>
                  <a:srgbClr val="2B2D42"/>
                </a:solidFill>
              </a:defRPr>
            </a:pPr>
            <a:r>
              <a:rPr lang="ja-JP" altLang="en-US" sz="1100" dirty="0">
                <a:latin typeface="BIZ UDゴシック" panose="020B0400000000000000" pitchFamily="49" charset="-128"/>
                <a:ea typeface="BIZ UDゴシック" panose="020B0400000000000000" pitchFamily="49" charset="-128"/>
              </a:rPr>
              <a:t> </a:t>
            </a:r>
            <a:endParaRPr lang="en-US" altLang="ja-JP" sz="1100" dirty="0">
              <a:latin typeface="BIZ UDゴシック" panose="020B0400000000000000" pitchFamily="49" charset="-128"/>
              <a:ea typeface="BIZ UDゴシック" panose="020B0400000000000000" pitchFamily="49" charset="-128"/>
            </a:endParaRPr>
          </a:p>
          <a:p>
            <a:pPr>
              <a:defRPr sz="1050" b="1">
                <a:solidFill>
                  <a:srgbClr val="2B2D42"/>
                </a:solidFill>
              </a:defRPr>
            </a:pPr>
            <a:r>
              <a:rPr lang="ja-JP" altLang="en-US" sz="1100" dirty="0">
                <a:latin typeface="BIZ UDゴシック" panose="020B0400000000000000" pitchFamily="49" charset="-128"/>
                <a:ea typeface="BIZ UDゴシック" panose="020B0400000000000000" pitchFamily="49" charset="-128"/>
              </a:rPr>
              <a:t>　　　　　　　滋賀県南部産業技術共創センター（栗東市上砥山</a:t>
            </a:r>
            <a:r>
              <a:rPr lang="en-US" altLang="ja-JP" sz="1100" dirty="0">
                <a:latin typeface="BIZ UDゴシック" panose="020B0400000000000000" pitchFamily="49" charset="-128"/>
                <a:ea typeface="BIZ UDゴシック" panose="020B0400000000000000" pitchFamily="49" charset="-128"/>
              </a:rPr>
              <a:t>232</a:t>
            </a:r>
            <a:r>
              <a:rPr lang="ja-JP" altLang="en-US" sz="1100" dirty="0">
                <a:latin typeface="BIZ UDゴシック" panose="020B0400000000000000" pitchFamily="49" charset="-128"/>
                <a:ea typeface="BIZ UDゴシック" panose="020B0400000000000000" pitchFamily="49" charset="-128"/>
              </a:rPr>
              <a:t>）</a:t>
            </a:r>
          </a:p>
          <a:p>
            <a:pPr>
              <a:defRPr sz="1050" b="1">
                <a:solidFill>
                  <a:srgbClr val="2B2D42"/>
                </a:solidFill>
              </a:defRPr>
            </a:pPr>
            <a:endParaRPr lang="en-US" altLang="ja-JP" sz="1100" dirty="0">
              <a:latin typeface="BIZ UDゴシック" panose="020B0400000000000000" pitchFamily="49" charset="-128"/>
              <a:ea typeface="BIZ UDゴシック" panose="020B0400000000000000" pitchFamily="49" charset="-128"/>
            </a:endParaRPr>
          </a:p>
          <a:p>
            <a:pPr>
              <a:defRPr sz="1050" b="1">
                <a:solidFill>
                  <a:srgbClr val="2B2D42"/>
                </a:solidFill>
              </a:defRPr>
            </a:pPr>
            <a:r>
              <a:rPr lang="ja-JP" altLang="en-US" sz="1100" dirty="0">
                <a:latin typeface="BIZ UDゴシック" panose="020B0400000000000000" pitchFamily="49" charset="-128"/>
                <a:ea typeface="BIZ UDゴシック" panose="020B0400000000000000" pitchFamily="49" charset="-128"/>
              </a:rPr>
              <a:t>　　　　　　　県内の小学３年生～６年生（</a:t>
            </a:r>
            <a:r>
              <a:rPr lang="ja-JP" altLang="en-US" sz="1100" dirty="0">
                <a:solidFill>
                  <a:srgbClr val="FF0000"/>
                </a:solidFill>
                <a:latin typeface="BIZ UDゴシック" panose="020B0400000000000000" pitchFamily="49" charset="-128"/>
                <a:ea typeface="BIZ UDゴシック" panose="020B0400000000000000" pitchFamily="49" charset="-128"/>
              </a:rPr>
              <a:t>保護者同伴必須</a:t>
            </a:r>
            <a:r>
              <a:rPr lang="ja-JP" altLang="en-US" sz="1100" dirty="0">
                <a:latin typeface="BIZ UDゴシック" panose="020B0400000000000000" pitchFamily="49" charset="-128"/>
                <a:ea typeface="BIZ UDゴシック" panose="020B0400000000000000" pitchFamily="49" charset="-128"/>
              </a:rPr>
              <a:t>）</a:t>
            </a:r>
          </a:p>
          <a:p>
            <a:pPr>
              <a:defRPr sz="1050" b="1">
                <a:solidFill>
                  <a:srgbClr val="2B2D42"/>
                </a:solidFill>
              </a:defRPr>
            </a:pPr>
            <a:endParaRPr lang="en-US" altLang="ja-JP" sz="1100" dirty="0">
              <a:latin typeface="BIZ UDゴシック" panose="020B0400000000000000" pitchFamily="49" charset="-128"/>
              <a:ea typeface="BIZ UDゴシック" panose="020B0400000000000000" pitchFamily="49" charset="-128"/>
            </a:endParaRPr>
          </a:p>
          <a:p>
            <a:pPr>
              <a:defRPr sz="1050" b="1">
                <a:solidFill>
                  <a:srgbClr val="2B2D42"/>
                </a:solidFill>
              </a:defRPr>
            </a:pPr>
            <a:r>
              <a:rPr lang="ja-JP" altLang="en-US" sz="1100" dirty="0">
                <a:latin typeface="BIZ UDゴシック" panose="020B0400000000000000" pitchFamily="49" charset="-128"/>
                <a:ea typeface="BIZ UDゴシック" panose="020B0400000000000000" pitchFamily="49" charset="-128"/>
              </a:rPr>
              <a:t>　　　　　　　</a:t>
            </a:r>
            <a:r>
              <a:rPr lang="en-US" altLang="ja-JP" sz="1100" dirty="0">
                <a:latin typeface="BIZ UDゴシック" panose="020B0400000000000000" pitchFamily="49" charset="-128"/>
                <a:ea typeface="BIZ UDゴシック" panose="020B0400000000000000" pitchFamily="49" charset="-128"/>
              </a:rPr>
              <a:t>15</a:t>
            </a:r>
            <a:r>
              <a:rPr lang="ja-JP" altLang="en-US" sz="1100" dirty="0">
                <a:latin typeface="BIZ UDゴシック" panose="020B0400000000000000" pitchFamily="49" charset="-128"/>
                <a:ea typeface="BIZ UDゴシック" panose="020B0400000000000000" pitchFamily="49" charset="-128"/>
              </a:rPr>
              <a:t>名（</a:t>
            </a:r>
            <a:r>
              <a:rPr lang="ja-JP" altLang="en-US" sz="1100" dirty="0">
                <a:solidFill>
                  <a:srgbClr val="FF0000"/>
                </a:solidFill>
                <a:latin typeface="BIZ UDゴシック" panose="020B0400000000000000" pitchFamily="49" charset="-128"/>
                <a:ea typeface="BIZ UDゴシック" panose="020B0400000000000000" pitchFamily="49" charset="-128"/>
              </a:rPr>
              <a:t>要予約・先着順</a:t>
            </a:r>
            <a:r>
              <a:rPr lang="ja-JP" altLang="en-US" sz="1100" dirty="0">
                <a:latin typeface="BIZ UDゴシック" panose="020B0400000000000000" pitchFamily="49" charset="-128"/>
                <a:ea typeface="BIZ UDゴシック" panose="020B0400000000000000" pitchFamily="49" charset="-128"/>
              </a:rPr>
              <a:t>）</a:t>
            </a:r>
          </a:p>
          <a:p>
            <a:pPr>
              <a:defRPr sz="1050" b="1">
                <a:solidFill>
                  <a:srgbClr val="DC143C"/>
                </a:solidFill>
              </a:defRPr>
            </a:pPr>
            <a:endParaRPr lang="en-US" altLang="ja-JP" sz="1100" dirty="0">
              <a:latin typeface="BIZ UDゴシック" panose="020B0400000000000000" pitchFamily="49" charset="-128"/>
              <a:ea typeface="BIZ UDゴシック" panose="020B0400000000000000" pitchFamily="49" charset="-128"/>
            </a:endParaRPr>
          </a:p>
          <a:p>
            <a:pPr>
              <a:defRPr sz="1050" b="1">
                <a:solidFill>
                  <a:srgbClr val="2B2D42"/>
                </a:solidFill>
              </a:defRPr>
            </a:pPr>
            <a:r>
              <a:rPr lang="ja-JP" altLang="en-US" sz="1100" dirty="0">
                <a:latin typeface="BIZ UDゴシック" panose="020B0400000000000000" pitchFamily="49" charset="-128"/>
                <a:ea typeface="BIZ UDゴシック" panose="020B0400000000000000" pitchFamily="49" charset="-128"/>
              </a:rPr>
              <a:t>　　　　　　　</a:t>
            </a:r>
            <a:r>
              <a:rPr lang="en-US" altLang="ja-JP" sz="1100" dirty="0">
                <a:latin typeface="BIZ UDゴシック" panose="020B0400000000000000" pitchFamily="49" charset="-128"/>
                <a:ea typeface="BIZ UDゴシック" panose="020B0400000000000000" pitchFamily="49" charset="-128"/>
              </a:rPr>
              <a:t>500</a:t>
            </a:r>
            <a:r>
              <a:rPr lang="ja-JP" altLang="en-US" sz="1100" dirty="0">
                <a:latin typeface="BIZ UDゴシック" panose="020B0400000000000000" pitchFamily="49" charset="-128"/>
                <a:ea typeface="BIZ UDゴシック" panose="020B0400000000000000" pitchFamily="49" charset="-128"/>
              </a:rPr>
              <a:t>円（工作材料費・</a:t>
            </a:r>
            <a:r>
              <a:rPr lang="ja-JP" altLang="en-US" sz="1100" dirty="0">
                <a:solidFill>
                  <a:srgbClr val="FF0000"/>
                </a:solidFill>
                <a:latin typeface="BIZ UDゴシック" panose="020B0400000000000000" pitchFamily="49" charset="-128"/>
                <a:ea typeface="BIZ UDゴシック" panose="020B0400000000000000" pitchFamily="49" charset="-128"/>
              </a:rPr>
              <a:t>現金支払いのみ</a:t>
            </a:r>
            <a:r>
              <a:rPr lang="ja-JP" altLang="en-US" sz="1100" dirty="0">
                <a:latin typeface="BIZ UDゴシック" panose="020B0400000000000000" pitchFamily="49" charset="-128"/>
                <a:ea typeface="BIZ UDゴシック" panose="020B0400000000000000" pitchFamily="49" charset="-128"/>
              </a:rPr>
              <a:t>）</a:t>
            </a:r>
          </a:p>
          <a:p>
            <a:endParaRPr kumimoji="1" lang="en-US" altLang="ja-JP" sz="1100" b="1" dirty="0">
              <a:solidFill>
                <a:schemeClr val="tx1">
                  <a:lumMod val="95000"/>
                  <a:lumOff val="5000"/>
                </a:schemeClr>
              </a:solidFill>
              <a:latin typeface="BIZ UDゴシック" panose="020B0400000000000000" pitchFamily="49" charset="-128"/>
              <a:ea typeface="BIZ UDゴシック" panose="020B0400000000000000" pitchFamily="49" charset="-128"/>
            </a:endParaRPr>
          </a:p>
          <a:p>
            <a:r>
              <a:rPr kumimoji="1" lang="en-US" altLang="ja-JP" sz="1100" b="1" dirty="0">
                <a:solidFill>
                  <a:schemeClr val="tx1">
                    <a:lumMod val="95000"/>
                    <a:lumOff val="5000"/>
                  </a:schemeClr>
                </a:solidFill>
                <a:latin typeface="BIZ UDゴシック" panose="020B0400000000000000" pitchFamily="49" charset="-128"/>
                <a:ea typeface="BIZ UDゴシック" panose="020B0400000000000000" pitchFamily="49" charset="-128"/>
              </a:rPr>
              <a:t>              </a:t>
            </a:r>
            <a:r>
              <a:rPr kumimoji="1" lang="ja-JP" altLang="en-US" sz="1100" b="1" dirty="0">
                <a:solidFill>
                  <a:schemeClr val="tx1">
                    <a:lumMod val="95000"/>
                    <a:lumOff val="5000"/>
                  </a:schemeClr>
                </a:solidFill>
                <a:latin typeface="BIZ UDゴシック" panose="020B0400000000000000" pitchFamily="49" charset="-128"/>
                <a:ea typeface="BIZ UDゴシック" panose="020B0400000000000000" pitchFamily="49" charset="-128"/>
              </a:rPr>
              <a:t>センターホームページからお申込みください。</a:t>
            </a:r>
            <a:endParaRPr kumimoji="1" lang="en-US" altLang="ja-JP" sz="1100" b="1" dirty="0">
              <a:solidFill>
                <a:schemeClr val="tx1">
                  <a:lumMod val="95000"/>
                  <a:lumOff val="5000"/>
                </a:schemeClr>
              </a:solidFill>
              <a:latin typeface="BIZ UDゴシック" panose="020B0400000000000000" pitchFamily="49" charset="-128"/>
              <a:ea typeface="BIZ UDゴシック" panose="020B0400000000000000" pitchFamily="49" charset="-128"/>
            </a:endParaRPr>
          </a:p>
          <a:p>
            <a:r>
              <a:rPr kumimoji="1" lang="en-US" altLang="ja-JP" sz="1100" b="1" dirty="0">
                <a:solidFill>
                  <a:schemeClr val="tx1">
                    <a:lumMod val="95000"/>
                    <a:lumOff val="5000"/>
                  </a:schemeClr>
                </a:solidFill>
                <a:latin typeface="BIZ UDゴシック" panose="020B0400000000000000" pitchFamily="49" charset="-128"/>
                <a:ea typeface="BIZ UDゴシック" panose="020B0400000000000000" pitchFamily="49" charset="-128"/>
              </a:rPr>
              <a:t>              </a:t>
            </a:r>
            <a:r>
              <a:rPr kumimoji="1" lang="en-US" altLang="ja-JP" sz="1000" b="1" dirty="0">
                <a:solidFill>
                  <a:schemeClr val="tx1">
                    <a:lumMod val="95000"/>
                    <a:lumOff val="5000"/>
                  </a:schemeClr>
                </a:solidFill>
                <a:latin typeface="BIZ UDゴシック" panose="020B0400000000000000" pitchFamily="49" charset="-128"/>
                <a:ea typeface="BIZ UDゴシック" panose="020B0400000000000000" pitchFamily="49" charset="-128"/>
                <a:hlinkClick r:id="rId3">
                  <a:extLst>
                    <a:ext uri="{A12FA001-AC4F-418D-AE19-62706E023703}">
                      <ahyp:hlinkClr xmlns:ahyp="http://schemas.microsoft.com/office/drawing/2018/hyperlinkcolor" val="tx"/>
                    </a:ext>
                  </a:extLst>
                </a:hlinkClick>
              </a:rPr>
              <a:t>https://www.shiga-irc.go.jp/info/news/2026ippankoukai</a:t>
            </a:r>
            <a:endParaRPr kumimoji="1" lang="en-US" altLang="ja-JP" sz="1000" b="1" dirty="0">
              <a:solidFill>
                <a:schemeClr val="tx1">
                  <a:lumMod val="95000"/>
                  <a:lumOff val="5000"/>
                </a:schemeClr>
              </a:solidFill>
              <a:latin typeface="BIZ UDゴシック" panose="020B0400000000000000" pitchFamily="49" charset="-128"/>
              <a:ea typeface="BIZ UDゴシック" panose="020B0400000000000000" pitchFamily="49" charset="-128"/>
            </a:endParaRPr>
          </a:p>
          <a:p>
            <a:r>
              <a:rPr kumimoji="1" lang="ja-JP" altLang="en-US" sz="1000" b="1" dirty="0">
                <a:solidFill>
                  <a:schemeClr val="tx1">
                    <a:lumMod val="95000"/>
                    <a:lumOff val="5000"/>
                  </a:schemeClr>
                </a:solidFill>
                <a:latin typeface="BIZ UDゴシック" panose="020B0400000000000000" pitchFamily="49" charset="-128"/>
                <a:ea typeface="BIZ UDゴシック" panose="020B0400000000000000" pitchFamily="49" charset="-128"/>
              </a:rPr>
              <a:t>　　　　　　　　</a:t>
            </a:r>
            <a:r>
              <a:rPr lang="ja-JP" altLang="ja-JP" sz="1000" b="1" dirty="0">
                <a:solidFill>
                  <a:schemeClr val="tx1"/>
                </a:solidFill>
                <a:latin typeface="BIZ UDゴシック" panose="020B0400000000000000" pitchFamily="49" charset="-128"/>
                <a:ea typeface="BIZ UDゴシック" panose="020B0400000000000000" pitchFamily="49" charset="-128"/>
              </a:rPr>
              <a:t>申込期間は</a:t>
            </a:r>
            <a:r>
              <a:rPr lang="ja-JP" altLang="en-US" sz="1000" b="1" dirty="0">
                <a:solidFill>
                  <a:schemeClr val="tx1"/>
                </a:solidFill>
                <a:latin typeface="BIZ UDゴシック" panose="020B0400000000000000" pitchFamily="49" charset="-128"/>
                <a:ea typeface="BIZ UDゴシック" panose="020B0400000000000000" pitchFamily="49" charset="-128"/>
              </a:rPr>
              <a:t>７</a:t>
            </a:r>
            <a:r>
              <a:rPr lang="ja-JP" altLang="ja-JP" sz="1000" b="1" dirty="0">
                <a:solidFill>
                  <a:schemeClr val="tx1"/>
                </a:solidFill>
                <a:latin typeface="BIZ UDゴシック" panose="020B0400000000000000" pitchFamily="49" charset="-128"/>
                <a:ea typeface="BIZ UDゴシック" panose="020B0400000000000000" pitchFamily="49" charset="-128"/>
              </a:rPr>
              <a:t>月</a:t>
            </a:r>
            <a:r>
              <a:rPr lang="ja-JP" altLang="en-US" sz="1000" b="1" dirty="0">
                <a:solidFill>
                  <a:schemeClr val="tx1"/>
                </a:solidFill>
                <a:latin typeface="BIZ UDゴシック" panose="020B0400000000000000" pitchFamily="49" charset="-128"/>
                <a:ea typeface="BIZ UDゴシック" panose="020B0400000000000000" pitchFamily="49" charset="-128"/>
              </a:rPr>
              <a:t>６</a:t>
            </a:r>
            <a:r>
              <a:rPr lang="ja-JP" altLang="ja-JP" sz="1000" b="1" dirty="0">
                <a:solidFill>
                  <a:schemeClr val="tx1"/>
                </a:solidFill>
                <a:latin typeface="BIZ UDゴシック" panose="020B0400000000000000" pitchFamily="49" charset="-128"/>
                <a:ea typeface="BIZ UDゴシック" panose="020B0400000000000000" pitchFamily="49" charset="-128"/>
              </a:rPr>
              <a:t>日（月）～</a:t>
            </a:r>
            <a:r>
              <a:rPr lang="ja-JP" altLang="en-US" sz="1000" b="1" dirty="0">
                <a:solidFill>
                  <a:schemeClr val="tx1"/>
                </a:solidFill>
                <a:latin typeface="BIZ UDゴシック" panose="020B0400000000000000" pitchFamily="49" charset="-128"/>
                <a:ea typeface="BIZ UDゴシック" panose="020B0400000000000000" pitchFamily="49" charset="-128"/>
              </a:rPr>
              <a:t>７</a:t>
            </a:r>
            <a:r>
              <a:rPr lang="ja-JP" altLang="ja-JP" sz="1000" b="1" dirty="0">
                <a:solidFill>
                  <a:schemeClr val="tx1"/>
                </a:solidFill>
                <a:latin typeface="BIZ UDゴシック" panose="020B0400000000000000" pitchFamily="49" charset="-128"/>
                <a:ea typeface="BIZ UDゴシック" panose="020B0400000000000000" pitchFamily="49" charset="-128"/>
              </a:rPr>
              <a:t>月31日（金）です。</a:t>
            </a:r>
            <a:r>
              <a:rPr kumimoji="1" lang="en-US" altLang="ja-JP" sz="1000" b="1" dirty="0">
                <a:solidFill>
                  <a:schemeClr val="tx1">
                    <a:lumMod val="95000"/>
                    <a:lumOff val="5000"/>
                  </a:schemeClr>
                </a:solidFill>
                <a:latin typeface="BIZ UDゴシック" panose="020B0400000000000000" pitchFamily="49" charset="-128"/>
                <a:ea typeface="BIZ UDゴシック" panose="020B0400000000000000" pitchFamily="49" charset="-128"/>
              </a:rPr>
              <a:t>※</a:t>
            </a:r>
            <a:r>
              <a:rPr kumimoji="1" lang="ja-JP" altLang="en-US" sz="1000" b="1" dirty="0">
                <a:solidFill>
                  <a:schemeClr val="tx1">
                    <a:lumMod val="95000"/>
                    <a:lumOff val="5000"/>
                  </a:schemeClr>
                </a:solidFill>
                <a:latin typeface="BIZ UDゴシック" panose="020B0400000000000000" pitchFamily="49" charset="-128"/>
                <a:ea typeface="BIZ UDゴシック" panose="020B0400000000000000" pitchFamily="49" charset="-128"/>
              </a:rPr>
              <a:t>定員に達し次第、申込受付を終了します。</a:t>
            </a:r>
            <a:endParaRPr kumimoji="1" lang="en-US" altLang="ja-JP" sz="1100" b="1" dirty="0">
              <a:solidFill>
                <a:schemeClr val="tx1">
                  <a:lumMod val="95000"/>
                  <a:lumOff val="5000"/>
                </a:schemeClr>
              </a:solidFill>
              <a:latin typeface="BIZ UDゴシック" panose="020B0400000000000000" pitchFamily="49" charset="-128"/>
              <a:ea typeface="BIZ UDゴシック" panose="020B0400000000000000" pitchFamily="49" charset="-128"/>
            </a:endParaRPr>
          </a:p>
        </p:txBody>
      </p:sp>
      <p:sp>
        <p:nvSpPr>
          <p:cNvPr id="21" name="Rounded Rectangle 20"/>
          <p:cNvSpPr/>
          <p:nvPr/>
        </p:nvSpPr>
        <p:spPr>
          <a:xfrm>
            <a:off x="757313" y="9424461"/>
            <a:ext cx="6044210" cy="682709"/>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wrap="square" rtlCol="0" anchor="ctr"/>
          <a:lstStyle/>
          <a:p>
            <a:pPr>
              <a:defRPr sz="850" b="1">
                <a:solidFill>
                  <a:srgbClr val="004E92"/>
                </a:solidFill>
              </a:defRPr>
            </a:pPr>
            <a:r>
              <a:rPr sz="1100" dirty="0">
                <a:solidFill>
                  <a:schemeClr val="tx1"/>
                </a:solidFill>
                <a:latin typeface="BIZ UDゴシック" panose="020B0400000000000000" pitchFamily="49" charset="-128"/>
                <a:ea typeface="BIZ UDゴシック" panose="020B0400000000000000" pitchFamily="49" charset="-128"/>
              </a:rPr>
              <a:t>【</a:t>
            </a:r>
            <a:r>
              <a:rPr sz="1100" dirty="0" err="1">
                <a:solidFill>
                  <a:schemeClr val="tx1"/>
                </a:solidFill>
                <a:latin typeface="BIZ UDゴシック" panose="020B0400000000000000" pitchFamily="49" charset="-128"/>
                <a:ea typeface="BIZ UDゴシック" panose="020B0400000000000000" pitchFamily="49" charset="-128"/>
              </a:rPr>
              <a:t>注意事項</a:t>
            </a:r>
            <a:r>
              <a:rPr sz="1100" dirty="0">
                <a:solidFill>
                  <a:schemeClr val="tx1"/>
                </a:solidFill>
                <a:latin typeface="BIZ UDゴシック" panose="020B0400000000000000" pitchFamily="49" charset="-128"/>
                <a:ea typeface="BIZ UDゴシック" panose="020B0400000000000000" pitchFamily="49" charset="-128"/>
              </a:rPr>
              <a:t>】</a:t>
            </a:r>
          </a:p>
          <a:p>
            <a:pPr>
              <a:defRPr sz="850">
                <a:solidFill>
                  <a:srgbClr val="5C6270"/>
                </a:solidFill>
              </a:defRPr>
            </a:pPr>
            <a:r>
              <a:rPr lang="ja-JP" altLang="en-US" sz="1100" dirty="0">
                <a:solidFill>
                  <a:schemeClr val="tx1"/>
                </a:solidFill>
                <a:latin typeface="BIZ UDゴシック" panose="020B0400000000000000" pitchFamily="49" charset="-128"/>
                <a:ea typeface="BIZ UDゴシック" panose="020B0400000000000000" pitchFamily="49" charset="-128"/>
              </a:rPr>
              <a:t>　</a:t>
            </a:r>
            <a:r>
              <a:rPr sz="1100" dirty="0" err="1">
                <a:solidFill>
                  <a:schemeClr val="tx1"/>
                </a:solidFill>
                <a:latin typeface="BIZ UDゴシック" panose="020B0400000000000000" pitchFamily="49" charset="-128"/>
                <a:ea typeface="BIZ UDゴシック" panose="020B0400000000000000" pitchFamily="49" charset="-128"/>
              </a:rPr>
              <a:t>一部の施設は土足厳禁なため、</a:t>
            </a:r>
            <a:r>
              <a:rPr sz="1100" b="1" u="sng" dirty="0" err="1">
                <a:solidFill>
                  <a:srgbClr val="FF0000"/>
                </a:solidFill>
                <a:latin typeface="BIZ UDゴシック" panose="020B0400000000000000" pitchFamily="49" charset="-128"/>
                <a:ea typeface="BIZ UDゴシック" panose="020B0400000000000000" pitchFamily="49" charset="-128"/>
              </a:rPr>
              <a:t>参加者（小学生）は上履き（体育館シューズなど）を</a:t>
            </a:r>
            <a:r>
              <a:rPr lang="ja-JP" altLang="en-US" sz="1100" b="1" u="sng" dirty="0">
                <a:solidFill>
                  <a:srgbClr val="FF0000"/>
                </a:solidFill>
                <a:latin typeface="BIZ UDゴシック" panose="020B0400000000000000" pitchFamily="49" charset="-128"/>
                <a:ea typeface="BIZ UDゴシック" panose="020B0400000000000000" pitchFamily="49" charset="-128"/>
              </a:rPr>
              <a:t>各自</a:t>
            </a:r>
            <a:r>
              <a:rPr sz="1100" b="1" u="sng" dirty="0" err="1">
                <a:solidFill>
                  <a:srgbClr val="FF0000"/>
                </a:solidFill>
                <a:latin typeface="BIZ UDゴシック" panose="020B0400000000000000" pitchFamily="49" charset="-128"/>
                <a:ea typeface="BIZ UDゴシック" panose="020B0400000000000000" pitchFamily="49" charset="-128"/>
              </a:rPr>
              <a:t>持参</a:t>
            </a:r>
            <a:r>
              <a:rPr sz="1100" dirty="0" err="1">
                <a:solidFill>
                  <a:schemeClr val="tx1"/>
                </a:solidFill>
                <a:latin typeface="BIZ UDゴシック" panose="020B0400000000000000" pitchFamily="49" charset="-128"/>
                <a:ea typeface="BIZ UDゴシック" panose="020B0400000000000000" pitchFamily="49" charset="-128"/>
              </a:rPr>
              <a:t>してください。保護者用のスリッパは用意して</a:t>
            </a:r>
            <a:r>
              <a:rPr lang="ja-JP" altLang="en-US" sz="1100" dirty="0">
                <a:solidFill>
                  <a:schemeClr val="tx1"/>
                </a:solidFill>
                <a:latin typeface="BIZ UDゴシック" panose="020B0400000000000000" pitchFamily="49" charset="-128"/>
                <a:ea typeface="BIZ UDゴシック" panose="020B0400000000000000" pitchFamily="49" charset="-128"/>
              </a:rPr>
              <a:t>おり</a:t>
            </a:r>
            <a:r>
              <a:rPr sz="1100" dirty="0" err="1">
                <a:solidFill>
                  <a:schemeClr val="tx1"/>
                </a:solidFill>
                <a:latin typeface="BIZ UDゴシック" panose="020B0400000000000000" pitchFamily="49" charset="-128"/>
                <a:ea typeface="BIZ UDゴシック" panose="020B0400000000000000" pitchFamily="49" charset="-128"/>
              </a:rPr>
              <a:t>ます</a:t>
            </a:r>
            <a:r>
              <a:rPr sz="1100" dirty="0">
                <a:solidFill>
                  <a:schemeClr val="tx1"/>
                </a:solidFill>
                <a:latin typeface="BIZ UDゴシック" panose="020B0400000000000000" pitchFamily="49" charset="-128"/>
                <a:ea typeface="BIZ UDゴシック" panose="020B0400000000000000" pitchFamily="49" charset="-128"/>
              </a:rPr>
              <a:t>。</a:t>
            </a:r>
          </a:p>
        </p:txBody>
      </p:sp>
      <p:sp>
        <p:nvSpPr>
          <p:cNvPr id="22" name="Rounded Rectangle 21"/>
          <p:cNvSpPr/>
          <p:nvPr/>
        </p:nvSpPr>
        <p:spPr>
          <a:xfrm>
            <a:off x="5220000" y="7453127"/>
            <a:ext cx="1620000" cy="1606578"/>
          </a:xfrm>
          <a:prstGeom prst="roundRect">
            <a:avLst/>
          </a:prstGeom>
          <a:solidFill>
            <a:srgbClr val="FFFFFF"/>
          </a:solidFill>
          <a:ln w="19050">
            <a:solidFill>
              <a:srgbClr val="004E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3" name="Rectangle 22"/>
          <p:cNvSpPr/>
          <p:nvPr/>
        </p:nvSpPr>
        <p:spPr>
          <a:xfrm>
            <a:off x="5428575" y="7329232"/>
            <a:ext cx="648000" cy="242872"/>
          </a:xfrm>
          <a:prstGeom prst="rect">
            <a:avLst/>
          </a:prstGeom>
          <a:solidFill>
            <a:srgbClr val="DC14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800" b="1">
                <a:solidFill>
                  <a:srgbClr val="FFFFFF"/>
                </a:solidFill>
              </a:defRPr>
            </a:pPr>
            <a:r>
              <a:rPr sz="1000" dirty="0" err="1">
                <a:latin typeface="BIZ UDゴシック" panose="020B0400000000000000" pitchFamily="49" charset="-128"/>
                <a:ea typeface="BIZ UDゴシック" panose="020B0400000000000000" pitchFamily="49" charset="-128"/>
              </a:rPr>
              <a:t>要予約</a:t>
            </a:r>
            <a:endParaRPr sz="1000" dirty="0">
              <a:latin typeface="BIZ UDゴシック" panose="020B0400000000000000" pitchFamily="49" charset="-128"/>
              <a:ea typeface="BIZ UDゴシック" panose="020B0400000000000000" pitchFamily="49" charset="-128"/>
            </a:endParaRPr>
          </a:p>
        </p:txBody>
      </p:sp>
      <p:sp>
        <p:nvSpPr>
          <p:cNvPr id="25" name="TextBox 24"/>
          <p:cNvSpPr txBox="1"/>
          <p:nvPr/>
        </p:nvSpPr>
        <p:spPr>
          <a:xfrm>
            <a:off x="5471998" y="7637524"/>
            <a:ext cx="1082348" cy="246221"/>
          </a:xfrm>
          <a:prstGeom prst="rect">
            <a:avLst/>
          </a:prstGeom>
          <a:noFill/>
        </p:spPr>
        <p:txBody>
          <a:bodyPr wrap="none">
            <a:spAutoFit/>
          </a:bodyPr>
          <a:lstStyle/>
          <a:p>
            <a:pPr algn="ctr">
              <a:defRPr sz="950" b="1">
                <a:solidFill>
                  <a:srgbClr val="004E92"/>
                </a:solidFill>
              </a:defRPr>
            </a:pPr>
            <a:r>
              <a:rPr sz="1000" dirty="0" err="1">
                <a:latin typeface="BIZ UDゴシック" panose="020B0400000000000000" pitchFamily="49" charset="-128"/>
                <a:ea typeface="BIZ UDゴシック" panose="020B0400000000000000" pitchFamily="49" charset="-128"/>
              </a:rPr>
              <a:t>ご予約・申込み</a:t>
            </a:r>
            <a:endParaRPr sz="1000" dirty="0">
              <a:latin typeface="BIZ UDゴシック" panose="020B0400000000000000" pitchFamily="49" charset="-128"/>
              <a:ea typeface="BIZ UDゴシック" panose="020B0400000000000000" pitchFamily="49" charset="-128"/>
            </a:endParaRPr>
          </a:p>
        </p:txBody>
      </p:sp>
      <p:sp>
        <p:nvSpPr>
          <p:cNvPr id="28" name="TextBox 27"/>
          <p:cNvSpPr txBox="1"/>
          <p:nvPr/>
        </p:nvSpPr>
        <p:spPr>
          <a:xfrm>
            <a:off x="840153" y="10284895"/>
            <a:ext cx="5878532" cy="276999"/>
          </a:xfrm>
          <a:prstGeom prst="rect">
            <a:avLst/>
          </a:prstGeom>
          <a:noFill/>
        </p:spPr>
        <p:txBody>
          <a:bodyPr wrap="none">
            <a:spAutoFit/>
          </a:bodyPr>
          <a:lstStyle/>
          <a:p>
            <a:pPr algn="ctr">
              <a:defRPr sz="900">
                <a:solidFill>
                  <a:srgbClr val="5C6270"/>
                </a:solidFill>
              </a:defRPr>
            </a:pPr>
            <a:r>
              <a:rPr sz="1200" b="1" dirty="0" err="1">
                <a:solidFill>
                  <a:schemeClr val="tx1">
                    <a:lumMod val="95000"/>
                    <a:lumOff val="5000"/>
                  </a:schemeClr>
                </a:solidFill>
                <a:latin typeface="BIZ UDゴシック" panose="020B0400000000000000" pitchFamily="49" charset="-128"/>
                <a:ea typeface="BIZ UDゴシック" panose="020B0400000000000000" pitchFamily="49" charset="-128"/>
              </a:rPr>
              <a:t>主催：滋賀県南部産業技術共創センタ</a:t>
            </a:r>
            <a:r>
              <a:rPr sz="1200" b="1" dirty="0">
                <a:solidFill>
                  <a:schemeClr val="tx1">
                    <a:lumMod val="95000"/>
                    <a:lumOff val="5000"/>
                  </a:schemeClr>
                </a:solidFill>
                <a:latin typeface="BIZ UDゴシック" panose="020B0400000000000000" pitchFamily="49" charset="-128"/>
                <a:ea typeface="BIZ UDゴシック" panose="020B0400000000000000" pitchFamily="49" charset="-128"/>
              </a:rPr>
              <a:t>ー      </a:t>
            </a:r>
            <a:r>
              <a:rPr lang="ja-JP" altLang="en-US" sz="1200" b="1" dirty="0">
                <a:solidFill>
                  <a:schemeClr val="tx1">
                    <a:lumMod val="95000"/>
                    <a:lumOff val="5000"/>
                  </a:schemeClr>
                </a:solidFill>
                <a:latin typeface="BIZ UDゴシック" panose="020B0400000000000000" pitchFamily="49" charset="-128"/>
                <a:ea typeface="BIZ UDゴシック" panose="020B0400000000000000" pitchFamily="49" charset="-128"/>
              </a:rPr>
              <a:t>共催</a:t>
            </a:r>
            <a:r>
              <a:rPr sz="1200" b="1" dirty="0">
                <a:solidFill>
                  <a:schemeClr val="tx1">
                    <a:lumMod val="95000"/>
                    <a:lumOff val="5000"/>
                  </a:schemeClr>
                </a:solidFill>
                <a:latin typeface="BIZ UDゴシック" panose="020B0400000000000000" pitchFamily="49" charset="-128"/>
                <a:ea typeface="BIZ UDゴシック" panose="020B0400000000000000" pitchFamily="49" charset="-128"/>
              </a:rPr>
              <a:t>：</a:t>
            </a:r>
            <a:r>
              <a:rPr sz="1200" b="1" dirty="0" err="1">
                <a:solidFill>
                  <a:schemeClr val="tx1">
                    <a:lumMod val="95000"/>
                    <a:lumOff val="5000"/>
                  </a:schemeClr>
                </a:solidFill>
                <a:latin typeface="BIZ UDゴシック" panose="020B0400000000000000" pitchFamily="49" charset="-128"/>
                <a:ea typeface="BIZ UDゴシック" panose="020B0400000000000000" pitchFamily="49" charset="-128"/>
              </a:rPr>
              <a:t>一般社団法人滋賀県発明協会</a:t>
            </a:r>
            <a:endParaRPr sz="1200" b="1" dirty="0">
              <a:solidFill>
                <a:schemeClr val="tx1">
                  <a:lumMod val="95000"/>
                  <a:lumOff val="5000"/>
                </a:schemeClr>
              </a:solidFill>
              <a:latin typeface="BIZ UDゴシック" panose="020B0400000000000000" pitchFamily="49" charset="-128"/>
              <a:ea typeface="BIZ UDゴシック" panose="020B0400000000000000" pitchFamily="49" charset="-128"/>
            </a:endParaRPr>
          </a:p>
        </p:txBody>
      </p:sp>
      <p:sp>
        <p:nvSpPr>
          <p:cNvPr id="30" name="四角形: 角を丸くする 29">
            <a:extLst>
              <a:ext uri="{FF2B5EF4-FFF2-40B4-BE49-F238E27FC236}">
                <a16:creationId xmlns:a16="http://schemas.microsoft.com/office/drawing/2014/main" id="{590A0851-FE81-33D9-CE08-68998688424A}"/>
              </a:ext>
            </a:extLst>
          </p:cNvPr>
          <p:cNvSpPr/>
          <p:nvPr/>
        </p:nvSpPr>
        <p:spPr>
          <a:xfrm>
            <a:off x="539999" y="1951574"/>
            <a:ext cx="6479999" cy="611851"/>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000">
                <a:solidFill>
                  <a:srgbClr val="2B2D42"/>
                </a:solidFill>
              </a:defRPr>
            </a:pPr>
            <a:r>
              <a:rPr lang="ja-JP" altLang="en-US" sz="1050" dirty="0">
                <a:latin typeface="BIZ UDゴシック" panose="020B0400000000000000" pitchFamily="49" charset="-128"/>
                <a:ea typeface="BIZ UDゴシック" panose="020B0400000000000000" pitchFamily="49" charset="-128"/>
              </a:rPr>
              <a:t>　当センターでは、より多くの方々に南部産業技術共創センターを理解していただくとともに、青少年とその保護者の皆さま</a:t>
            </a:r>
            <a:r>
              <a:rPr lang="ja-JP" altLang="en-US" sz="1050" dirty="0">
                <a:solidFill>
                  <a:schemeClr val="tx1">
                    <a:lumMod val="95000"/>
                    <a:lumOff val="5000"/>
                  </a:schemeClr>
                </a:solidFill>
                <a:latin typeface="BIZ UDゴシック" panose="020B0400000000000000" pitchFamily="49" charset="-128"/>
                <a:ea typeface="BIZ UDゴシック" panose="020B0400000000000000" pitchFamily="49" charset="-128"/>
              </a:rPr>
              <a:t>が科学とふれあう機会を提供することを目的として一般公開を開催します。</a:t>
            </a:r>
          </a:p>
          <a:p>
            <a:pPr>
              <a:defRPr sz="1000">
                <a:solidFill>
                  <a:srgbClr val="2B2D42"/>
                </a:solidFill>
              </a:defRPr>
            </a:pPr>
            <a:r>
              <a:rPr lang="ja-JP" altLang="en-US" sz="1050" dirty="0">
                <a:solidFill>
                  <a:schemeClr val="tx1">
                    <a:lumMod val="95000"/>
                    <a:lumOff val="5000"/>
                  </a:schemeClr>
                </a:solidFill>
                <a:latin typeface="BIZ UDゴシック" panose="020B0400000000000000" pitchFamily="49" charset="-128"/>
                <a:ea typeface="BIZ UDゴシック" panose="020B0400000000000000" pitchFamily="49" charset="-128"/>
              </a:rPr>
              <a:t>　当日は、「わくわく工作教室」と「センター見学ツアー」の</a:t>
            </a:r>
            <a:r>
              <a:rPr lang="en-US" altLang="ja-JP" sz="1050" dirty="0">
                <a:solidFill>
                  <a:schemeClr val="tx1">
                    <a:lumMod val="95000"/>
                    <a:lumOff val="5000"/>
                  </a:schemeClr>
                </a:solidFill>
                <a:latin typeface="BIZ UDゴシック" panose="020B0400000000000000" pitchFamily="49" charset="-128"/>
                <a:ea typeface="BIZ UDゴシック" panose="020B0400000000000000" pitchFamily="49" charset="-128"/>
              </a:rPr>
              <a:t>2</a:t>
            </a:r>
            <a:r>
              <a:rPr lang="ja-JP" altLang="en-US" sz="1050" dirty="0">
                <a:solidFill>
                  <a:schemeClr val="tx1">
                    <a:lumMod val="95000"/>
                    <a:lumOff val="5000"/>
                  </a:schemeClr>
                </a:solidFill>
                <a:latin typeface="BIZ UDゴシック" panose="020B0400000000000000" pitchFamily="49" charset="-128"/>
                <a:ea typeface="BIZ UDゴシック" panose="020B0400000000000000" pitchFamily="49" charset="-128"/>
              </a:rPr>
              <a:t>時間半のセットコースを開催いたします。</a:t>
            </a:r>
          </a:p>
        </p:txBody>
      </p:sp>
      <p:sp>
        <p:nvSpPr>
          <p:cNvPr id="31" name="Rounded Rectangle 10">
            <a:extLst>
              <a:ext uri="{FF2B5EF4-FFF2-40B4-BE49-F238E27FC236}">
                <a16:creationId xmlns:a16="http://schemas.microsoft.com/office/drawing/2014/main" id="{F4FD8BB9-F7B0-B2C3-2F5B-D98107E66D6D}"/>
              </a:ext>
            </a:extLst>
          </p:cNvPr>
          <p:cNvSpPr/>
          <p:nvPr/>
        </p:nvSpPr>
        <p:spPr>
          <a:xfrm>
            <a:off x="3905999" y="2796600"/>
            <a:ext cx="3131999" cy="4031999"/>
          </a:xfrm>
          <a:prstGeom prst="roundRect">
            <a:avLst/>
          </a:prstGeom>
          <a:gradFill flip="none" rotWithShape="1">
            <a:gsLst>
              <a:gs pos="0">
                <a:schemeClr val="tx1"/>
              </a:gs>
              <a:gs pos="23000">
                <a:schemeClr val="bg1"/>
              </a:gs>
              <a:gs pos="22000">
                <a:schemeClr val="tx1"/>
              </a:gs>
              <a:gs pos="100000">
                <a:schemeClr val="bg1"/>
              </a:gs>
            </a:gsLst>
            <a:lin ang="5400000" scaled="1"/>
            <a:tileRect/>
          </a:gra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2" name="Rectangle 11">
            <a:extLst>
              <a:ext uri="{FF2B5EF4-FFF2-40B4-BE49-F238E27FC236}">
                <a16:creationId xmlns:a16="http://schemas.microsoft.com/office/drawing/2014/main" id="{3B6993D7-4507-DB4E-7E6A-0A2014F04EA6}"/>
              </a:ext>
            </a:extLst>
          </p:cNvPr>
          <p:cNvSpPr/>
          <p:nvPr/>
        </p:nvSpPr>
        <p:spPr>
          <a:xfrm>
            <a:off x="3947162" y="2983070"/>
            <a:ext cx="3312162" cy="77772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1100" b="1">
                <a:solidFill>
                  <a:srgbClr val="FFFFFF"/>
                </a:solidFill>
              </a:defRPr>
            </a:pPr>
            <a:r>
              <a:rPr lang="ja-JP" altLang="en-US" sz="1200" dirty="0">
                <a:latin typeface="BIZ UDゴシック" panose="020B0400000000000000" pitchFamily="49" charset="-128"/>
                <a:ea typeface="BIZ UDゴシック" panose="020B0400000000000000" pitchFamily="49" charset="-128"/>
              </a:rPr>
              <a:t>センター見学ツアー</a:t>
            </a:r>
            <a:endParaRPr sz="1200" dirty="0">
              <a:latin typeface="BIZ UDゴシック" panose="020B0400000000000000" pitchFamily="49" charset="-128"/>
              <a:ea typeface="BIZ UDゴシック" panose="020B0400000000000000" pitchFamily="49" charset="-128"/>
            </a:endParaRPr>
          </a:p>
          <a:p>
            <a:r>
              <a:rPr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ハイテクマシンを見てみよう</a:t>
            </a:r>
            <a:r>
              <a:rPr sz="1400" dirty="0">
                <a:latin typeface="BIZ UDゴシック" panose="020B0400000000000000" pitchFamily="49" charset="-128"/>
                <a:ea typeface="BIZ UDゴシック" panose="020B0400000000000000" pitchFamily="49" charset="-128"/>
              </a:rPr>
              <a:t>」</a:t>
            </a:r>
          </a:p>
        </p:txBody>
      </p:sp>
      <p:sp>
        <p:nvSpPr>
          <p:cNvPr id="34" name="TextBox 13">
            <a:extLst>
              <a:ext uri="{FF2B5EF4-FFF2-40B4-BE49-F238E27FC236}">
                <a16:creationId xmlns:a16="http://schemas.microsoft.com/office/drawing/2014/main" id="{7080E930-3ED0-651D-0A02-49472E48E11E}"/>
              </a:ext>
            </a:extLst>
          </p:cNvPr>
          <p:cNvSpPr txBox="1"/>
          <p:nvPr/>
        </p:nvSpPr>
        <p:spPr>
          <a:xfrm>
            <a:off x="3909063" y="5354368"/>
            <a:ext cx="3141610" cy="1384995"/>
          </a:xfrm>
          <a:prstGeom prst="rect">
            <a:avLst/>
          </a:prstGeom>
          <a:noFill/>
        </p:spPr>
        <p:txBody>
          <a:bodyPr wrap="square">
            <a:spAutoFit/>
          </a:bodyPr>
          <a:lstStyle/>
          <a:p>
            <a:r>
              <a:rPr kumimoji="1" lang="ja-JP" altLang="en-US" sz="1050" dirty="0">
                <a:latin typeface="BIZ UDゴシック" panose="020B0400000000000000" pitchFamily="49" charset="-128"/>
                <a:ea typeface="BIZ UDゴシック" panose="020B0400000000000000" pitchFamily="49" charset="-128"/>
              </a:rPr>
              <a:t>　普段目にすることの少ない試験研究用の設備を職員が順に案内して、見学やデモ・体験操作を行います。</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携帯電話が圏外になる部屋です</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この部屋の壁は電波を吸収します（電波暗室）</a:t>
            </a:r>
            <a:endParaRPr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○光と色の三原色を体験しよう（色彩測色計）</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○ミクロの世界を観察しよう</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　（デジタルマイクロスコープ）</a:t>
            </a:r>
            <a:endParaRPr sz="1050" dirty="0">
              <a:latin typeface="BIZ UDゴシック" panose="020B0400000000000000" pitchFamily="49" charset="-128"/>
              <a:ea typeface="BIZ UDゴシック" panose="020B0400000000000000" pitchFamily="49" charset="-128"/>
            </a:endParaRPr>
          </a:p>
        </p:txBody>
      </p:sp>
      <p:pic>
        <p:nvPicPr>
          <p:cNvPr id="35" name="図 34">
            <a:extLst>
              <a:ext uri="{FF2B5EF4-FFF2-40B4-BE49-F238E27FC236}">
                <a16:creationId xmlns:a16="http://schemas.microsoft.com/office/drawing/2014/main" id="{66B0D2F8-A244-B3D5-22EA-081BA4736766}"/>
              </a:ext>
            </a:extLst>
          </p:cNvPr>
          <p:cNvPicPr>
            <a:picLocks noChangeAspect="1"/>
          </p:cNvPicPr>
          <p:nvPr/>
        </p:nvPicPr>
        <p:blipFill>
          <a:blip r:embed="rId4">
            <a:alphaModFix/>
          </a:blip>
          <a:stretch>
            <a:fillRect/>
          </a:stretch>
        </p:blipFill>
        <p:spPr>
          <a:xfrm>
            <a:off x="4500000" y="3818406"/>
            <a:ext cx="2016000" cy="1512000"/>
          </a:xfrm>
          <a:prstGeom prst="rect">
            <a:avLst/>
          </a:prstGeom>
        </p:spPr>
      </p:pic>
      <p:sp>
        <p:nvSpPr>
          <p:cNvPr id="36" name="四角形: 角を丸くする 35">
            <a:extLst>
              <a:ext uri="{FF2B5EF4-FFF2-40B4-BE49-F238E27FC236}">
                <a16:creationId xmlns:a16="http://schemas.microsoft.com/office/drawing/2014/main" id="{8C0AB0DF-140D-1FA4-4B0F-1E9CD118726F}"/>
              </a:ext>
            </a:extLst>
          </p:cNvPr>
          <p:cNvSpPr/>
          <p:nvPr/>
        </p:nvSpPr>
        <p:spPr>
          <a:xfrm>
            <a:off x="737594" y="7173524"/>
            <a:ext cx="792000" cy="216000"/>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日　時</a:t>
            </a:r>
          </a:p>
        </p:txBody>
      </p:sp>
      <p:sp>
        <p:nvSpPr>
          <p:cNvPr id="38" name="四角形: 角を丸くする 37">
            <a:extLst>
              <a:ext uri="{FF2B5EF4-FFF2-40B4-BE49-F238E27FC236}">
                <a16:creationId xmlns:a16="http://schemas.microsoft.com/office/drawing/2014/main" id="{66DD4FE8-D55D-6B80-D38C-93129843BC20}"/>
              </a:ext>
            </a:extLst>
          </p:cNvPr>
          <p:cNvSpPr/>
          <p:nvPr/>
        </p:nvSpPr>
        <p:spPr>
          <a:xfrm>
            <a:off x="734317" y="8520895"/>
            <a:ext cx="792000" cy="216000"/>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参加費</a:t>
            </a:r>
          </a:p>
        </p:txBody>
      </p:sp>
      <p:sp>
        <p:nvSpPr>
          <p:cNvPr id="39" name="四角形: 角を丸くする 38">
            <a:extLst>
              <a:ext uri="{FF2B5EF4-FFF2-40B4-BE49-F238E27FC236}">
                <a16:creationId xmlns:a16="http://schemas.microsoft.com/office/drawing/2014/main" id="{0E852929-5F43-6A81-D244-3BEA47BBE088}"/>
              </a:ext>
            </a:extLst>
          </p:cNvPr>
          <p:cNvSpPr/>
          <p:nvPr/>
        </p:nvSpPr>
        <p:spPr>
          <a:xfrm>
            <a:off x="735925" y="7509474"/>
            <a:ext cx="792000" cy="216000"/>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場　所</a:t>
            </a:r>
          </a:p>
        </p:txBody>
      </p:sp>
      <p:sp>
        <p:nvSpPr>
          <p:cNvPr id="40" name="四角形: 角を丸くする 39">
            <a:extLst>
              <a:ext uri="{FF2B5EF4-FFF2-40B4-BE49-F238E27FC236}">
                <a16:creationId xmlns:a16="http://schemas.microsoft.com/office/drawing/2014/main" id="{A50D1A4C-2740-DE65-7AD7-6FC3490A562A}"/>
              </a:ext>
            </a:extLst>
          </p:cNvPr>
          <p:cNvSpPr/>
          <p:nvPr/>
        </p:nvSpPr>
        <p:spPr>
          <a:xfrm>
            <a:off x="737594" y="7850622"/>
            <a:ext cx="792000" cy="216000"/>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対　象</a:t>
            </a:r>
          </a:p>
        </p:txBody>
      </p:sp>
      <p:sp>
        <p:nvSpPr>
          <p:cNvPr id="41" name="四角形: 角を丸くする 40">
            <a:extLst>
              <a:ext uri="{FF2B5EF4-FFF2-40B4-BE49-F238E27FC236}">
                <a16:creationId xmlns:a16="http://schemas.microsoft.com/office/drawing/2014/main" id="{1CC6CF3F-B106-1A41-FC26-29090DA555EB}"/>
              </a:ext>
            </a:extLst>
          </p:cNvPr>
          <p:cNvSpPr/>
          <p:nvPr/>
        </p:nvSpPr>
        <p:spPr>
          <a:xfrm>
            <a:off x="737594" y="8180622"/>
            <a:ext cx="792000" cy="216000"/>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定　員</a:t>
            </a:r>
          </a:p>
        </p:txBody>
      </p:sp>
      <p:sp>
        <p:nvSpPr>
          <p:cNvPr id="42" name="四角形: 角を丸くする 41">
            <a:extLst>
              <a:ext uri="{FF2B5EF4-FFF2-40B4-BE49-F238E27FC236}">
                <a16:creationId xmlns:a16="http://schemas.microsoft.com/office/drawing/2014/main" id="{0A297FE8-2D5C-A208-5D44-C3A5D19C2496}"/>
              </a:ext>
            </a:extLst>
          </p:cNvPr>
          <p:cNvSpPr/>
          <p:nvPr/>
        </p:nvSpPr>
        <p:spPr>
          <a:xfrm>
            <a:off x="734317" y="8863638"/>
            <a:ext cx="792000" cy="216000"/>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latin typeface="BIZ UDゴシック" panose="020B0400000000000000" pitchFamily="49" charset="-128"/>
                <a:ea typeface="BIZ UDゴシック" panose="020B0400000000000000" pitchFamily="49" charset="-128"/>
              </a:rPr>
              <a:t>申込方法</a:t>
            </a:r>
          </a:p>
        </p:txBody>
      </p:sp>
      <p:sp>
        <p:nvSpPr>
          <p:cNvPr id="43" name="Rectangle 22">
            <a:extLst>
              <a:ext uri="{FF2B5EF4-FFF2-40B4-BE49-F238E27FC236}">
                <a16:creationId xmlns:a16="http://schemas.microsoft.com/office/drawing/2014/main" id="{D69E38CB-34EF-49CF-FD8D-17B71C214680}"/>
              </a:ext>
            </a:extLst>
          </p:cNvPr>
          <p:cNvSpPr/>
          <p:nvPr/>
        </p:nvSpPr>
        <p:spPr>
          <a:xfrm>
            <a:off x="6104775" y="7329232"/>
            <a:ext cx="511800" cy="2428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800" b="1">
                <a:solidFill>
                  <a:srgbClr val="FFFFFF"/>
                </a:solidFill>
              </a:defRPr>
            </a:pPr>
            <a:r>
              <a:rPr lang="ja-JP" altLang="en-US" sz="1000" dirty="0">
                <a:latin typeface="BIZ UDゴシック" panose="020B0400000000000000" pitchFamily="49" charset="-128"/>
                <a:ea typeface="BIZ UDゴシック" panose="020B0400000000000000" pitchFamily="49" charset="-128"/>
              </a:rPr>
              <a:t>有料</a:t>
            </a:r>
            <a:endParaRPr sz="1000" dirty="0">
              <a:latin typeface="BIZ UDゴシック" panose="020B0400000000000000" pitchFamily="49" charset="-128"/>
              <a:ea typeface="BIZ UDゴシック" panose="020B0400000000000000" pitchFamily="49" charset="-128"/>
            </a:endParaRPr>
          </a:p>
        </p:txBody>
      </p:sp>
      <p:pic>
        <p:nvPicPr>
          <p:cNvPr id="45" name="図 44">
            <a:extLst>
              <a:ext uri="{FF2B5EF4-FFF2-40B4-BE49-F238E27FC236}">
                <a16:creationId xmlns:a16="http://schemas.microsoft.com/office/drawing/2014/main" id="{9F4512D1-33C2-8A67-552A-E48DCE91D40C}"/>
              </a:ext>
            </a:extLst>
          </p:cNvPr>
          <p:cNvPicPr>
            <a:picLocks noChangeAspect="1"/>
          </p:cNvPicPr>
          <p:nvPr/>
        </p:nvPicPr>
        <p:blipFill>
          <a:blip r:embed="rId5"/>
          <a:stretch>
            <a:fillRect/>
          </a:stretch>
        </p:blipFill>
        <p:spPr>
          <a:xfrm>
            <a:off x="5503227" y="7911267"/>
            <a:ext cx="1075151" cy="10751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1304</TotalTime>
  <Words>336</Words>
  <Application>Microsoft Office PowerPoint</Application>
  <PresentationFormat>ユーザー設定</PresentationFormat>
  <Paragraphs>46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BIZ UDゴシック</vt:lpstr>
      <vt:lpstr>HG創英角ﾎﾟｯﾌﾟ体</vt:lpstr>
      <vt:lpstr>Arial</vt:lpstr>
      <vt:lpstr>Calibri</vt:lpstr>
      <vt:lpstr>Office Theme</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拓巳 三浦</cp:lastModifiedBy>
  <cp:revision>13</cp:revision>
  <dcterms:created xsi:type="dcterms:W3CDTF">2013-01-27T09:14:16Z</dcterms:created>
  <dcterms:modified xsi:type="dcterms:W3CDTF">2026-06-22T08:52:18Z</dcterms:modified>
  <cp:category/>
</cp:coreProperties>
</file>